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Gadugi" panose="020B0502040204020203"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42" d="100"/>
          <a:sy n="42" d="100"/>
        </p:scale>
        <p:origin x="75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Shreeram and today I will be presenting to you the results of the Data Analytics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high-level understanding of the business problem we're tackling and the specific requirements.</a:t>
            </a:r>
          </a:p>
          <a:p>
            <a:pPr lvl="0"/>
            <a:r>
              <a:rPr lang="en-US" dirty="0"/>
              <a:t>2. We will dive into the specific problem that we, the Data Analytics team, have been focusing on and give some background on why this is such a big problem.</a:t>
            </a:r>
          </a:p>
          <a:p>
            <a:pPr lvl="0"/>
            <a:r>
              <a:rPr lang="en-US" dirty="0"/>
              <a:t>3. After introducing the problem, I will review the team responsible for tackling this task.</a:t>
            </a:r>
          </a:p>
          <a:p>
            <a:pPr lvl="0"/>
            <a:r>
              <a:rPr lang="en-US" dirty="0"/>
              <a:t>4. I will then go over the high-level process that we followed to complete this task so that you have complete clarity on how we tackle these kinds of tasks.</a:t>
            </a:r>
          </a:p>
          <a:p>
            <a:pPr lvl="0"/>
            <a:r>
              <a:rPr lang="en-US" dirty="0"/>
              <a:t>5. Finally, I will go over the all-important results and I will present them as a series of insights and visualizations from our analysis.</a:t>
            </a:r>
          </a:p>
          <a:p>
            <a:pPr lvl="0"/>
            <a:endParaRPr lang="en-US" dirty="0"/>
          </a:p>
          <a:p>
            <a:pPr lvl="0"/>
            <a:r>
              <a:rPr lang="en-US" dirty="0"/>
              <a:t>To wrap up, I will summarize and be open to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Accenture has embarked on a 3-month pilot with Social Buzz to focus on 3 main tasks, aligned with some of the biggest challenges you’re currently facing. </a:t>
            </a:r>
          </a:p>
          <a:p>
            <a:pPr lvl="0"/>
            <a:endParaRPr lang="en-US" dirty="0"/>
          </a:p>
          <a:p>
            <a:pPr lvl="0"/>
            <a:r>
              <a:rPr lang="en-US" dirty="0"/>
              <a:t>Social Buzz has reached a huge scale in recent years to become recognized as a global unicorn company. We are here to help you manage this scale and to guide you in the right direction.</a:t>
            </a:r>
          </a:p>
          <a:p>
            <a:pPr lvl="0"/>
            <a:endParaRPr lang="en-US" dirty="0"/>
          </a:p>
          <a:p>
            <a:pPr lvl="0"/>
            <a:r>
              <a:rPr lang="en-US" dirty="0"/>
              <a:t>Firstly, we will audit your big data practice and share best practices and industry expertise. Secondly, we will guide you through a successful IPO, of which we have deep expertise and knowledge within our team. And finally, we have analyzed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a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our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helped to guide the team to produce high-quality analysis.</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lvl="0"/>
            <a:r>
              <a:rPr lang="en-US" dirty="0"/>
              <a:t>And finally, Shreeram Geedh was solely responsible for taking leadership guidance and delivering high-quality insights from the raw datasets and turning these into business decisions.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your business’s data model and domain.</a:t>
            </a:r>
          </a:p>
          <a:p>
            <a:pPr lvl="0"/>
            <a:r>
              <a:rPr lang="en-US" dirty="0"/>
              <a:t>2. Data cleaning - after understanding your business, we cleaned the available datasets and considered what an ideal dataset should look like for this problem.</a:t>
            </a:r>
          </a:p>
          <a:p>
            <a:pPr lvl="0"/>
            <a:r>
              <a:rPr lang="en-US" dirty="0"/>
              <a:t>3. Data modeling - After ensuring the data was clean for analysis, we needed to process and model this data into a dataset that can precisely answer the business questions and produce the results needed.</a:t>
            </a:r>
          </a:p>
          <a:p>
            <a:pPr lvl="0"/>
            <a:r>
              <a:rPr lang="en-US" dirty="0"/>
              <a:t>4. Data analysis - With our new dataset, we used our analytical expertise to uncover insights from this dataset and to produce visualizations to describe the insights.</a:t>
            </a:r>
          </a:p>
          <a:p>
            <a:pPr lvl="0"/>
            <a:r>
              <a:rPr lang="en-US" dirty="0"/>
              <a:t>5. Finally, we used these insights to unlock business decisions and make recommendations on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Sports.</a:t>
            </a:r>
          </a:p>
          <a:p>
            <a:pPr lvl="0"/>
            <a:endParaRPr lang="en-US" dirty="0"/>
          </a:p>
          <a:p>
            <a:pPr lvl="0"/>
            <a:r>
              <a:rPr lang="en-US" dirty="0"/>
              <a:t>As well as this, there were 1897 reactions from just the animal category alone! People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a:t>
            </a:r>
          </a:p>
          <a:p>
            <a:pPr lvl="0"/>
            <a:endParaRPr lang="en-US" dirty="0"/>
          </a:p>
          <a:p>
            <a:pPr lvl="0"/>
            <a:r>
              <a:rPr lang="en-US" dirty="0"/>
              <a:t>But now, on to the main question...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Our analysis shows that the top 5 most popular categories of posts were animals, science, healthy eating, technology, and food in descending order.</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 healthy eaters and health-conscious people.  </a:t>
            </a:r>
          </a:p>
          <a:p>
            <a:pPr lvl="0"/>
            <a:endParaRPr lang="en-US" dirty="0"/>
          </a:p>
          <a:p>
            <a:pPr lvl="0"/>
            <a:r>
              <a:rPr lang="en-US" dirty="0"/>
              <a:t>Finally, it’s also interesting to see science and technology too. This may suggest that people enjoy consuming factual content and snippets of content from which they can learn something.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43000" y="98440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adugi" panose="020B0502040204020203" pitchFamily="34" charset="0"/>
                <a:ea typeface="Gadugi" panose="020B0502040204020203" pitchFamily="34" charset="0"/>
              </a:rPr>
              <a:t>Data</a:t>
            </a:r>
          </a:p>
          <a:p>
            <a:pPr algn="ctr">
              <a:lnSpc>
                <a:spcPts val="11059"/>
              </a:lnSpc>
            </a:pPr>
            <a:r>
              <a:rPr lang="en-US" sz="10533" spc="-105" dirty="0">
                <a:solidFill>
                  <a:srgbClr val="FFFFFF"/>
                </a:solidFill>
                <a:latin typeface="Gadugi" panose="020B0502040204020203" pitchFamily="34" charset="0"/>
                <a:ea typeface="Gadugi" panose="020B050204020402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18" name="Group 17">
            <a:extLst>
              <a:ext uri="{FF2B5EF4-FFF2-40B4-BE49-F238E27FC236}">
                <a16:creationId xmlns:a16="http://schemas.microsoft.com/office/drawing/2014/main" id="{F1874E57-C775-2B41-8A91-6423DF4C28AF}"/>
              </a:ext>
            </a:extLst>
          </p:cNvPr>
          <p:cNvGrpSpPr/>
          <p:nvPr/>
        </p:nvGrpSpPr>
        <p:grpSpPr>
          <a:xfrm>
            <a:off x="11087703" y="1570402"/>
            <a:ext cx="6665725" cy="1593457"/>
            <a:chOff x="0" y="-47625"/>
            <a:chExt cx="7569956" cy="2124610"/>
          </a:xfrm>
        </p:grpSpPr>
        <p:sp>
          <p:nvSpPr>
            <p:cNvPr id="19" name="TextBox 12">
              <a:extLst>
                <a:ext uri="{FF2B5EF4-FFF2-40B4-BE49-F238E27FC236}">
                  <a16:creationId xmlns:a16="http://schemas.microsoft.com/office/drawing/2014/main" id="{B930539D-B309-DF4F-BB41-4D61D91F7FC2}"/>
                </a:ext>
              </a:extLst>
            </p:cNvPr>
            <p:cNvSpPr txBox="1"/>
            <p:nvPr/>
          </p:nvSpPr>
          <p:spPr>
            <a:xfrm>
              <a:off x="0" y="691990"/>
              <a:ext cx="7569956" cy="1384995"/>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dirty="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p>
          </p:txBody>
        </p:sp>
        <p:sp>
          <p:nvSpPr>
            <p:cNvPr id="26" name="TextBox 13">
              <a:extLst>
                <a:ext uri="{FF2B5EF4-FFF2-40B4-BE49-F238E27FC236}">
                  <a16:creationId xmlns:a16="http://schemas.microsoft.com/office/drawing/2014/main" id="{EA775DEA-C6AD-DC4F-AE61-910FBC29EA06}"/>
                </a:ext>
              </a:extLst>
            </p:cNvPr>
            <p:cNvSpPr txBox="1"/>
            <p:nvPr/>
          </p:nvSpPr>
          <p:spPr>
            <a:xfrm>
              <a:off x="0" y="-47625"/>
              <a:ext cx="7569956" cy="453201"/>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940"/>
                </a:lnSpc>
              </a:pPr>
              <a:r>
                <a:rPr lang="en-US" sz="2100" spc="-21">
                  <a:latin typeface="Gadugi" panose="020B0502040204020203" pitchFamily="34" charset="0"/>
                  <a:ea typeface="Gadugi" panose="020B0502040204020203" pitchFamily="34" charset="0"/>
                </a:rPr>
                <a:t>ANALYSIS</a:t>
              </a:r>
            </a:p>
          </p:txBody>
        </p:sp>
      </p:grpSp>
      <p:sp>
        <p:nvSpPr>
          <p:cNvPr id="27" name="TextBox 8">
            <a:extLst>
              <a:ext uri="{FF2B5EF4-FFF2-40B4-BE49-F238E27FC236}">
                <a16:creationId xmlns:a16="http://schemas.microsoft.com/office/drawing/2014/main" id="{269B9A6F-DC02-FD48-875A-DE49C95589FA}"/>
              </a:ext>
            </a:extLst>
          </p:cNvPr>
          <p:cNvSpPr txBox="1"/>
          <p:nvPr/>
        </p:nvSpPr>
        <p:spPr>
          <a:xfrm>
            <a:off x="11087703" y="4041294"/>
            <a:ext cx="6171597" cy="1699889"/>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dirty="0">
                <a:latin typeface="Gadugi" panose="020B0502040204020203" pitchFamily="34" charset="0"/>
                <a:ea typeface="Gadugi" panose="020B0502040204020203" pitchFamily="34" charset="0"/>
              </a:rPr>
              <a:t>Food is a common theme in the top 5 categories with "Healthy Eating" ranking the highest. This may give an indication to the audience within your user base. You could use this insight to create a campaign and work with healthy eating brands to boost user engagement.</a:t>
            </a:r>
          </a:p>
        </p:txBody>
      </p:sp>
      <p:sp>
        <p:nvSpPr>
          <p:cNvPr id="28" name="TextBox 15">
            <a:extLst>
              <a:ext uri="{FF2B5EF4-FFF2-40B4-BE49-F238E27FC236}">
                <a16:creationId xmlns:a16="http://schemas.microsoft.com/office/drawing/2014/main" id="{3878C91A-A881-2246-B808-8E2A770FCD2C}"/>
              </a:ext>
            </a:extLst>
          </p:cNvPr>
          <p:cNvSpPr txBox="1"/>
          <p:nvPr/>
        </p:nvSpPr>
        <p:spPr>
          <a:xfrm>
            <a:off x="11087703" y="7480482"/>
            <a:ext cx="6171597" cy="1362809"/>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dirty="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   </a:t>
            </a:r>
          </a:p>
        </p:txBody>
      </p:sp>
      <p:sp>
        <p:nvSpPr>
          <p:cNvPr id="29" name="TextBox 16">
            <a:extLst>
              <a:ext uri="{FF2B5EF4-FFF2-40B4-BE49-F238E27FC236}">
                <a16:creationId xmlns:a16="http://schemas.microsoft.com/office/drawing/2014/main" id="{C86FA57A-D9CA-A84F-BD9F-47A86DB6898F}"/>
              </a:ext>
            </a:extLst>
          </p:cNvPr>
          <p:cNvSpPr txBox="1"/>
          <p:nvPr/>
        </p:nvSpPr>
        <p:spPr>
          <a:xfrm>
            <a:off x="11087703" y="6925771"/>
            <a:ext cx="6171597" cy="344646"/>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940"/>
              </a:lnSpc>
            </a:pPr>
            <a:r>
              <a:rPr lang="en-US" sz="2100" spc="-21" dirty="0">
                <a:latin typeface="Gadugi" panose="020B0502040204020203" pitchFamily="34" charset="0"/>
                <a:ea typeface="Gadugi" panose="020B0502040204020203" pitchFamily="34" charset="0"/>
              </a:rPr>
              <a:t>NEXT 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Rectangle 33">
            <a:extLst>
              <a:ext uri="{FF2B5EF4-FFF2-40B4-BE49-F238E27FC236}">
                <a16:creationId xmlns:a16="http://schemas.microsoft.com/office/drawing/2014/main" id="{4AF62255-C05F-EE4E-747B-B48161A4CB61}"/>
              </a:ext>
            </a:extLst>
          </p:cNvPr>
          <p:cNvSpPr/>
          <p:nvPr/>
        </p:nvSpPr>
        <p:spPr>
          <a:xfrm>
            <a:off x="8519483" y="3712338"/>
            <a:ext cx="7620109" cy="3208571"/>
          </a:xfrm>
          <a:prstGeom prst="rect">
            <a:avLst/>
          </a:prstGeom>
          <a:noFill/>
        </p:spPr>
        <p:txBody>
          <a:bodyPr wrap="square" lIns="91440" tIns="45720" rIns="91440" bIns="45720">
            <a:spAutoFit/>
          </a:bodyPr>
          <a:lstStyle/>
          <a:p>
            <a:pPr>
              <a:lnSpc>
                <a:spcPts val="2660"/>
              </a:lnSpc>
            </a:pPr>
            <a:r>
              <a:rPr lang="en-US" sz="2400" b="1" spc="-19" dirty="0">
                <a:latin typeface="Gadugi" panose="020B0502040204020203" pitchFamily="34" charset="0"/>
                <a:ea typeface="Gadugi" panose="020B0502040204020203" pitchFamily="34" charset="0"/>
              </a:rPr>
              <a:t>Social Buzz is a fast-growing technology unicorn that needs to adapt quickly to its global scale. Accenture has begun a 3 month POC focusing on these tasks:</a:t>
            </a:r>
          </a:p>
          <a:p>
            <a:pPr>
              <a:lnSpc>
                <a:spcPts val="2660"/>
              </a:lnSpc>
            </a:pPr>
            <a:endParaRPr lang="en-US" sz="2400" b="1" spc="-19" dirty="0">
              <a:latin typeface="Gadugi" panose="020B0502040204020203" pitchFamily="34" charset="0"/>
              <a:ea typeface="Gadugi" panose="020B0502040204020203" pitchFamily="34" charset="0"/>
            </a:endParaRPr>
          </a:p>
          <a:p>
            <a:pPr marL="410211" lvl="1" indent="-205106">
              <a:lnSpc>
                <a:spcPts val="2660"/>
              </a:lnSpc>
              <a:buFont typeface="Arial"/>
              <a:buChar char="•"/>
            </a:pPr>
            <a:r>
              <a:rPr lang="en-US" sz="2400" b="1" spc="-19" dirty="0">
                <a:latin typeface="Gadugi" panose="020B0502040204020203" pitchFamily="34" charset="0"/>
                <a:ea typeface="Gadugi" panose="020B0502040204020203" pitchFamily="34" charset="0"/>
              </a:rPr>
              <a:t>An audit of Social Buzz's big data practice</a:t>
            </a:r>
          </a:p>
          <a:p>
            <a:pPr marL="410211" lvl="1" indent="-205106">
              <a:lnSpc>
                <a:spcPts val="2660"/>
              </a:lnSpc>
              <a:buFont typeface="Arial"/>
              <a:buChar char="•"/>
            </a:pPr>
            <a:r>
              <a:rPr lang="en-US" sz="2400" b="1" spc="-19" dirty="0">
                <a:latin typeface="Gadugi" panose="020B0502040204020203" pitchFamily="34" charset="0"/>
                <a:ea typeface="Gadugi" panose="020B0502040204020203" pitchFamily="34" charset="0"/>
              </a:rPr>
              <a:t>Recommendations for a successful IPO</a:t>
            </a:r>
          </a:p>
          <a:p>
            <a:pPr marL="410210" lvl="1" indent="-205105">
              <a:lnSpc>
                <a:spcPts val="2660"/>
              </a:lnSpc>
              <a:buFont typeface="Arial"/>
              <a:buChar char="•"/>
            </a:pPr>
            <a:r>
              <a:rPr lang="en-US" sz="2400" b="1" spc="-19" dirty="0">
                <a:latin typeface="Gadugi" panose="020B0502040204020203" pitchFamily="34" charset="0"/>
                <a:ea typeface="Gadugi" panose="020B0502040204020203" pitchFamily="34" charset="0"/>
              </a:rPr>
              <a:t>Analysis to find Social Buzz's top 5 most popular categories of content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26804" y="7983723"/>
            <a:ext cx="5786869" cy="316915"/>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dirty="0">
                <a:solidFill>
                  <a:srgbClr val="FFFFFF"/>
                </a:solidFill>
                <a:latin typeface="Gadugi" panose="020B0502040204020203" pitchFamily="34" charset="0"/>
                <a:ea typeface="Gadugi" panose="020B050204020402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26804" y="4902952"/>
            <a:ext cx="5786869" cy="525721"/>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4480"/>
              </a:lnSpc>
            </a:pPr>
            <a:r>
              <a:rPr lang="en-US" sz="3200" spc="-32" dirty="0">
                <a:solidFill>
                  <a:srgbClr val="FFFFFF"/>
                </a:solidFill>
                <a:latin typeface="Gadugi" panose="020B0502040204020203" pitchFamily="34" charset="0"/>
                <a:ea typeface="Gadugi" panose="020B0502040204020203" pitchFamily="34" charset="0"/>
              </a:rPr>
              <a:t>Over </a:t>
            </a:r>
            <a:r>
              <a:rPr lang="en-US" sz="3200" u="sng" spc="-32" dirty="0">
                <a:solidFill>
                  <a:srgbClr val="FFFFFF"/>
                </a:solidFill>
                <a:latin typeface="Gadugi" panose="020B0502040204020203" pitchFamily="34" charset="0"/>
                <a:ea typeface="Gadugi" panose="020B0502040204020203" pitchFamily="34" charset="0"/>
              </a:rPr>
              <a:t>100000</a:t>
            </a:r>
            <a:r>
              <a:rPr lang="en-US" sz="3200" spc="-32" dirty="0">
                <a:solidFill>
                  <a:srgbClr val="FFFFFF"/>
                </a:solidFill>
                <a:latin typeface="Gadugi" panose="020B0502040204020203" pitchFamily="34" charset="0"/>
                <a:ea typeface="Gadugi" panose="020B050204020402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26804" y="5887492"/>
            <a:ext cx="5315099" cy="1102802"/>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4480"/>
              </a:lnSpc>
              <a:spcBef>
                <a:spcPct val="0"/>
              </a:spcBef>
            </a:pPr>
            <a:r>
              <a:rPr lang="en-US" sz="3200" u="sng" spc="-32" dirty="0">
                <a:solidFill>
                  <a:srgbClr val="FFFFFF"/>
                </a:solidFill>
                <a:latin typeface="Gadugi" panose="020B0502040204020203" pitchFamily="34" charset="0"/>
                <a:ea typeface="Gadugi" panose="020B0502040204020203" pitchFamily="34" charset="0"/>
              </a:rPr>
              <a:t>36,500,000</a:t>
            </a:r>
            <a:r>
              <a:rPr lang="en-US" sz="3200" spc="-32" dirty="0">
                <a:solidFill>
                  <a:srgbClr val="FFFFFF"/>
                </a:solidFill>
                <a:latin typeface="Gadugi" panose="020B0502040204020203" pitchFamily="34" charset="0"/>
                <a:ea typeface="Gadugi" panose="020B0502040204020203" pitchFamily="34" charset="0"/>
              </a:rPr>
              <a:t> pieces of content</a:t>
            </a:r>
          </a:p>
          <a:p>
            <a:pPr>
              <a:lnSpc>
                <a:spcPts val="4480"/>
              </a:lnSpc>
              <a:spcBef>
                <a:spcPct val="0"/>
              </a:spcBef>
            </a:pPr>
            <a:r>
              <a:rPr lang="en-US" sz="3200" spc="-32" dirty="0">
                <a:solidFill>
                  <a:srgbClr val="FFFFFF"/>
                </a:solidFill>
                <a:latin typeface="Gadugi" panose="020B0502040204020203" pitchFamily="34" charset="0"/>
                <a:ea typeface="Gadugi" panose="020B050204020402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26804" y="8737082"/>
            <a:ext cx="5676287" cy="661143"/>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spcBef>
                <a:spcPct val="0"/>
              </a:spcBef>
            </a:pPr>
            <a:r>
              <a:rPr lang="en-US" sz="1900" u="sng" spc="-19" dirty="0">
                <a:solidFill>
                  <a:srgbClr val="FFFFFF"/>
                </a:solidFill>
                <a:latin typeface="Gadugi" panose="020B0502040204020203" pitchFamily="34" charset="0"/>
                <a:ea typeface="Gadugi" panose="020B050204020402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3" name="Group 32">
            <a:extLst>
              <a:ext uri="{FF2B5EF4-FFF2-40B4-BE49-F238E27FC236}">
                <a16:creationId xmlns:a16="http://schemas.microsoft.com/office/drawing/2014/main" id="{CF12C1E1-BA1A-C344-97B2-3FC73436FD21}"/>
              </a:ext>
            </a:extLst>
          </p:cNvPr>
          <p:cNvGrpSpPr/>
          <p:nvPr/>
        </p:nvGrpSpPr>
        <p:grpSpPr>
          <a:xfrm>
            <a:off x="14533168" y="1454169"/>
            <a:ext cx="2616047" cy="1151958"/>
            <a:chOff x="0" y="-47625"/>
            <a:chExt cx="3488063" cy="1535945"/>
          </a:xfrm>
        </p:grpSpPr>
        <p:sp>
          <p:nvSpPr>
            <p:cNvPr id="34" name="TextBox 33">
              <a:extLst>
                <a:ext uri="{FF2B5EF4-FFF2-40B4-BE49-F238E27FC236}">
                  <a16:creationId xmlns:a16="http://schemas.microsoft.com/office/drawing/2014/main" id="{86579C22-77F7-8948-9508-05FD0414A2AA}"/>
                </a:ext>
              </a:extLst>
            </p:cNvPr>
            <p:cNvSpPr txBox="1"/>
            <p:nvPr/>
          </p:nvSpPr>
          <p:spPr>
            <a:xfrm>
              <a:off x="0" y="564990"/>
              <a:ext cx="3488063" cy="923330"/>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a:latin typeface="Gadugi" panose="020B0502040204020203" pitchFamily="34" charset="0"/>
                  <a:ea typeface="Gadugi" panose="020B0502040204020203" pitchFamily="34" charset="0"/>
                </a:rPr>
                <a:t>Chief Technology Architect</a:t>
              </a:r>
            </a:p>
          </p:txBody>
        </p:sp>
        <p:sp>
          <p:nvSpPr>
            <p:cNvPr id="35" name="TextBox 34">
              <a:extLst>
                <a:ext uri="{FF2B5EF4-FFF2-40B4-BE49-F238E27FC236}">
                  <a16:creationId xmlns:a16="http://schemas.microsoft.com/office/drawing/2014/main" id="{F8F9BDBD-AA9A-474B-B480-4DDB1DF84761}"/>
                </a:ext>
              </a:extLst>
            </p:cNvPr>
            <p:cNvSpPr txBox="1"/>
            <p:nvPr/>
          </p:nvSpPr>
          <p:spPr>
            <a:xfrm>
              <a:off x="0" y="-47625"/>
              <a:ext cx="3488063" cy="495863"/>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940"/>
                </a:lnSpc>
              </a:pPr>
              <a:r>
                <a:rPr lang="en-US" sz="2100" spc="-21" dirty="0">
                  <a:latin typeface="Gadugi" panose="020B0502040204020203" pitchFamily="34" charset="0"/>
                  <a:ea typeface="Gadugi" panose="020B0502040204020203" pitchFamily="34" charset="0"/>
                </a:rPr>
                <a:t>ANDREW FLEMING</a:t>
              </a:r>
            </a:p>
          </p:txBody>
        </p:sp>
      </p:grpSp>
      <p:grpSp>
        <p:nvGrpSpPr>
          <p:cNvPr id="36" name="Group 35">
            <a:extLst>
              <a:ext uri="{FF2B5EF4-FFF2-40B4-BE49-F238E27FC236}">
                <a16:creationId xmlns:a16="http://schemas.microsoft.com/office/drawing/2014/main" id="{82E5A0AC-D1CA-8049-B99B-924F644A0681}"/>
              </a:ext>
            </a:extLst>
          </p:cNvPr>
          <p:cNvGrpSpPr/>
          <p:nvPr/>
        </p:nvGrpSpPr>
        <p:grpSpPr>
          <a:xfrm>
            <a:off x="14533167" y="4660759"/>
            <a:ext cx="2616047" cy="805710"/>
            <a:chOff x="0" y="-47625"/>
            <a:chExt cx="3488063" cy="1074279"/>
          </a:xfrm>
        </p:grpSpPr>
        <p:sp>
          <p:nvSpPr>
            <p:cNvPr id="37" name="TextBox 36">
              <a:extLst>
                <a:ext uri="{FF2B5EF4-FFF2-40B4-BE49-F238E27FC236}">
                  <a16:creationId xmlns:a16="http://schemas.microsoft.com/office/drawing/2014/main" id="{46886E39-FA3C-3743-9AB5-FDCABC89ABF6}"/>
                </a:ext>
              </a:extLst>
            </p:cNvPr>
            <p:cNvSpPr txBox="1"/>
            <p:nvPr/>
          </p:nvSpPr>
          <p:spPr>
            <a:xfrm>
              <a:off x="0" y="564989"/>
              <a:ext cx="3488063" cy="461665"/>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a:latin typeface="Gadugi" panose="020B0502040204020203" pitchFamily="34" charset="0"/>
                  <a:ea typeface="Gadugi" panose="020B0502040204020203" pitchFamily="34" charset="0"/>
                </a:rPr>
                <a:t>Senior Principal</a:t>
              </a:r>
            </a:p>
          </p:txBody>
        </p:sp>
        <p:sp>
          <p:nvSpPr>
            <p:cNvPr id="38" name="TextBox 37">
              <a:extLst>
                <a:ext uri="{FF2B5EF4-FFF2-40B4-BE49-F238E27FC236}">
                  <a16:creationId xmlns:a16="http://schemas.microsoft.com/office/drawing/2014/main" id="{7CE9B6B9-4C68-584F-AF2C-67DF9430E611}"/>
                </a:ext>
              </a:extLst>
            </p:cNvPr>
            <p:cNvSpPr txBox="1"/>
            <p:nvPr/>
          </p:nvSpPr>
          <p:spPr>
            <a:xfrm>
              <a:off x="0" y="-47625"/>
              <a:ext cx="3488063" cy="495862"/>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940"/>
                </a:lnSpc>
              </a:pPr>
              <a:r>
                <a:rPr lang="en-US" sz="2100" spc="-21" dirty="0">
                  <a:latin typeface="Gadugi" panose="020B0502040204020203" pitchFamily="34" charset="0"/>
                  <a:ea typeface="Gadugi" panose="020B0502040204020203" pitchFamily="34" charset="0"/>
                </a:rPr>
                <a:t>MARCUS ROMPTON</a:t>
              </a:r>
            </a:p>
          </p:txBody>
        </p:sp>
      </p:grpSp>
      <p:pic>
        <p:nvPicPr>
          <p:cNvPr id="40" name="Picture 39">
            <a:extLst>
              <a:ext uri="{FF2B5EF4-FFF2-40B4-BE49-F238E27FC236}">
                <a16:creationId xmlns:a16="http://schemas.microsoft.com/office/drawing/2014/main" id="{C16E82AB-A711-661D-4D5A-853E97807A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43639" y="6953645"/>
            <a:ext cx="2085137" cy="21547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41" name="Group 40">
            <a:extLst>
              <a:ext uri="{FF2B5EF4-FFF2-40B4-BE49-F238E27FC236}">
                <a16:creationId xmlns:a16="http://schemas.microsoft.com/office/drawing/2014/main" id="{66FD8EBE-CB97-1A46-AA62-1A2FBC50D862}"/>
              </a:ext>
            </a:extLst>
          </p:cNvPr>
          <p:cNvGrpSpPr/>
          <p:nvPr/>
        </p:nvGrpSpPr>
        <p:grpSpPr>
          <a:xfrm>
            <a:off x="14583580" y="7680874"/>
            <a:ext cx="2616047" cy="774354"/>
            <a:chOff x="0" y="-47625"/>
            <a:chExt cx="3488063" cy="1032473"/>
          </a:xfrm>
        </p:grpSpPr>
        <p:sp>
          <p:nvSpPr>
            <p:cNvPr id="42" name="TextBox 39">
              <a:extLst>
                <a:ext uri="{FF2B5EF4-FFF2-40B4-BE49-F238E27FC236}">
                  <a16:creationId xmlns:a16="http://schemas.microsoft.com/office/drawing/2014/main" id="{6BDF8EA4-7682-0A43-AFCE-EB4F8F717986}"/>
                </a:ext>
              </a:extLst>
            </p:cNvPr>
            <p:cNvSpPr txBox="1"/>
            <p:nvPr/>
          </p:nvSpPr>
          <p:spPr>
            <a:xfrm>
              <a:off x="0" y="564989"/>
              <a:ext cx="3488063" cy="419859"/>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a:latin typeface="Gadugi" panose="020B0502040204020203" pitchFamily="34" charset="0"/>
                  <a:ea typeface="Gadugi" panose="020B0502040204020203" pitchFamily="34" charset="0"/>
                </a:rPr>
                <a:t>Data Analyst</a:t>
              </a:r>
            </a:p>
          </p:txBody>
        </p:sp>
        <p:sp>
          <p:nvSpPr>
            <p:cNvPr id="43" name="TextBox 40">
              <a:extLst>
                <a:ext uri="{FF2B5EF4-FFF2-40B4-BE49-F238E27FC236}">
                  <a16:creationId xmlns:a16="http://schemas.microsoft.com/office/drawing/2014/main" id="{45E6AA62-3934-1447-AF4B-0AD57503CEDD}"/>
                </a:ext>
              </a:extLst>
            </p:cNvPr>
            <p:cNvSpPr txBox="1"/>
            <p:nvPr/>
          </p:nvSpPr>
          <p:spPr>
            <a:xfrm>
              <a:off x="0" y="-47625"/>
              <a:ext cx="3488063" cy="451705"/>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940"/>
                </a:lnSpc>
              </a:pPr>
              <a:r>
                <a:rPr lang="en-US" sz="2100" spc="-21" dirty="0">
                  <a:latin typeface="Gadugi" panose="020B0502040204020203" pitchFamily="34" charset="0"/>
                  <a:ea typeface="Gadugi" panose="020B0502040204020203" pitchFamily="34" charset="0"/>
                </a:rPr>
                <a:t>Shreeram Geedh</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6">
            <a:extLst>
              <a:ext uri="{FF2B5EF4-FFF2-40B4-BE49-F238E27FC236}">
                <a16:creationId xmlns:a16="http://schemas.microsoft.com/office/drawing/2014/main" id="{FC91EAB9-96A1-4064-9846-10A08A7AC0A4}"/>
              </a:ext>
            </a:extLst>
          </p:cNvPr>
          <p:cNvSpPr txBox="1"/>
          <p:nvPr/>
        </p:nvSpPr>
        <p:spPr>
          <a:xfrm>
            <a:off x="4168440" y="1536046"/>
            <a:ext cx="3486092" cy="346249"/>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59"/>
              </a:lnSpc>
            </a:pPr>
            <a:r>
              <a:rPr lang="en-US" sz="1899" spc="-18">
                <a:solidFill>
                  <a:srgbClr val="FFFFFF"/>
                </a:solidFill>
                <a:latin typeface="Gadugi" panose="020B0502040204020203" pitchFamily="34" charset="0"/>
                <a:ea typeface="Gadugi" panose="020B0502040204020203" pitchFamily="34" charset="0"/>
              </a:rPr>
              <a:t>Data Understanding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972827" y="3257528"/>
            <a:ext cx="3406491" cy="346249"/>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Cleaning</a:t>
            </a:r>
          </a:p>
        </p:txBody>
      </p:sp>
      <p:sp>
        <p:nvSpPr>
          <p:cNvPr id="41" name="TextBox 33">
            <a:extLst>
              <a:ext uri="{FF2B5EF4-FFF2-40B4-BE49-F238E27FC236}">
                <a16:creationId xmlns:a16="http://schemas.microsoft.com/office/drawing/2014/main" id="{1F507FD4-034D-45FF-93BD-DFCB95EAD363}"/>
              </a:ext>
            </a:extLst>
          </p:cNvPr>
          <p:cNvSpPr txBox="1"/>
          <p:nvPr/>
        </p:nvSpPr>
        <p:spPr>
          <a:xfrm>
            <a:off x="7720121" y="4805885"/>
            <a:ext cx="3406491" cy="346249"/>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Modelling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825972" y="6380186"/>
            <a:ext cx="3414381" cy="346249"/>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425954" y="8149081"/>
            <a:ext cx="3406491" cy="346249"/>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1900" spc="-19">
                <a:solidFill>
                  <a:srgbClr val="FFFFFF"/>
                </a:solidFill>
                <a:latin typeface="Gadugi" panose="020B0502040204020203" pitchFamily="34" charset="0"/>
                <a:ea typeface="Gadugi" panose="020B050204020402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09896" y="5432030"/>
            <a:ext cx="3632723" cy="872034"/>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3359"/>
              </a:lnSpc>
            </a:pPr>
            <a:r>
              <a:rPr lang="en-US" sz="2400" spc="-24" dirty="0">
                <a:latin typeface="Gadugi" panose="020B0502040204020203" pitchFamily="34" charset="0"/>
                <a:ea typeface="Gadugi" panose="020B0502040204020203" pitchFamily="34" charset="0"/>
              </a:rPr>
              <a:t>UNIQUE</a:t>
            </a:r>
          </a:p>
          <a:p>
            <a:pPr algn="ctr">
              <a:lnSpc>
                <a:spcPts val="3359"/>
              </a:lnSpc>
            </a:pPr>
            <a:r>
              <a:rPr lang="en-US" sz="2400" spc="-24" dirty="0">
                <a:latin typeface="Gadugi" panose="020B0502040204020203" pitchFamily="34" charset="0"/>
                <a:ea typeface="Gadugi" panose="020B050204020402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09896" y="3580531"/>
            <a:ext cx="3632723" cy="1295226"/>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80"/>
              </a:lnSpc>
            </a:pPr>
            <a:r>
              <a:rPr lang="en-US" sz="7200" spc="-72" dirty="0">
                <a:latin typeface="Gadugi" panose="020B0502040204020203" pitchFamily="34" charset="0"/>
                <a:ea typeface="Gadugi" panose="020B050204020402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738436" y="5432030"/>
            <a:ext cx="3884010" cy="872034"/>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3359"/>
              </a:lnSpc>
            </a:pPr>
            <a:r>
              <a:rPr lang="en-US" sz="2400" spc="-24">
                <a:latin typeface="Gadugi" panose="020B0502040204020203" pitchFamily="34" charset="0"/>
                <a:ea typeface="Gadugi" panose="020B050204020402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173041" y="3580531"/>
            <a:ext cx="4669281" cy="1295226"/>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80"/>
              </a:lnSpc>
            </a:pPr>
            <a:r>
              <a:rPr lang="en-US" sz="7200" spc="-72" dirty="0">
                <a:latin typeface="Gadugi" panose="020B0502040204020203" pitchFamily="34" charset="0"/>
                <a:ea typeface="Gadugi" panose="020B0502040204020203" pitchFamily="34" charset="0"/>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268785" y="5432030"/>
            <a:ext cx="3884010" cy="872034"/>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3359"/>
              </a:lnSpc>
            </a:pPr>
            <a:r>
              <a:rPr lang="en-US" sz="2400" spc="-24">
                <a:latin typeface="Gadugi" panose="020B0502040204020203" pitchFamily="34" charset="0"/>
                <a:ea typeface="Gadugi" panose="020B0502040204020203" pitchFamily="34" charset="0"/>
              </a:rPr>
              <a:t>MONTH WITH </a:t>
            </a:r>
          </a:p>
          <a:p>
            <a:pPr algn="ctr">
              <a:lnSpc>
                <a:spcPts val="3359"/>
              </a:lnSpc>
            </a:pPr>
            <a:r>
              <a:rPr lang="en-US" sz="2400" spc="-24">
                <a:latin typeface="Gadugi" panose="020B0502040204020203" pitchFamily="34" charset="0"/>
                <a:ea typeface="Gadugi" panose="020B050204020402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734800" y="3589494"/>
            <a:ext cx="4669281" cy="1226820"/>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80"/>
              </a:lnSpc>
            </a:pPr>
            <a:r>
              <a:rPr lang="en-US" sz="7200" spc="-72" dirty="0">
                <a:latin typeface="Gadugi" panose="020B0502040204020203" pitchFamily="34" charset="0"/>
                <a:ea typeface="Gadugi" panose="020B0502040204020203" pitchFamily="34" charset="0"/>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1" name="Picture 30">
            <a:extLst>
              <a:ext uri="{FF2B5EF4-FFF2-40B4-BE49-F238E27FC236}">
                <a16:creationId xmlns:a16="http://schemas.microsoft.com/office/drawing/2014/main" id="{23D7BD7C-035D-A953-C8CB-096F511F272C}"/>
              </a:ext>
            </a:extLst>
          </p:cNvPr>
          <p:cNvPicPr>
            <a:picLocks noChangeAspect="1"/>
          </p:cNvPicPr>
          <p:nvPr/>
        </p:nvPicPr>
        <p:blipFill>
          <a:blip r:embed="rId7"/>
          <a:stretch>
            <a:fillRect/>
          </a:stretch>
        </p:blipFill>
        <p:spPr>
          <a:xfrm>
            <a:off x="3069358" y="1685151"/>
            <a:ext cx="13445887" cy="69710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B7B646B2-DE33-1DB3-F163-62C93F3BA442}"/>
              </a:ext>
            </a:extLst>
          </p:cNvPr>
          <p:cNvPicPr>
            <a:picLocks noChangeAspect="1"/>
          </p:cNvPicPr>
          <p:nvPr/>
        </p:nvPicPr>
        <p:blipFill>
          <a:blip r:embed="rId7"/>
          <a:stretch>
            <a:fillRect/>
          </a:stretch>
        </p:blipFill>
        <p:spPr>
          <a:xfrm>
            <a:off x="5518033" y="924797"/>
            <a:ext cx="8792897" cy="7849529"/>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1682</Words>
  <Application>Microsoft Office PowerPoint</Application>
  <PresentationFormat>Custom</PresentationFormat>
  <Paragraphs>148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Graphik Regular</vt:lpstr>
      <vt:lpstr>Arial</vt:lpstr>
      <vt:lpstr>Gadugi</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Shreeram Geedh</cp:lastModifiedBy>
  <cp:revision>10</cp:revision>
  <dcterms:created xsi:type="dcterms:W3CDTF">2006-08-16T00:00:00Z</dcterms:created>
  <dcterms:modified xsi:type="dcterms:W3CDTF">2023-04-24T05:13:25Z</dcterms:modified>
  <dc:identifier>DAEhDyfaYKE</dc:identifier>
</cp:coreProperties>
</file>